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1" r:id="rId8"/>
    <p:sldId id="280" r:id="rId9"/>
    <p:sldId id="282" r:id="rId10"/>
    <p:sldId id="285" r:id="rId11"/>
    <p:sldId id="289" r:id="rId12"/>
    <p:sldId id="291" r:id="rId13"/>
    <p:sldId id="290" r:id="rId14"/>
    <p:sldId id="293" r:id="rId15"/>
    <p:sldId id="294" r:id="rId16"/>
    <p:sldId id="287" r:id="rId17"/>
    <p:sldId id="28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66FFFF"/>
    <a:srgbClr val="0033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9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36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970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0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715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40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6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63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96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14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7FFCB-0CBC-46EF-805B-BCC30CFF5170}" type="datetimeFigureOut">
              <a:rPr lang="ru-RU" smtClean="0"/>
              <a:t>03.12.2022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D8CEB-9AF4-4CF8-B92F-B920EA64FF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25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16642" y="6302716"/>
            <a:ext cx="158895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FFC000"/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 г.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84385" y="5471719"/>
            <a:ext cx="3634899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Мазлов Иван</a:t>
            </a:r>
          </a:p>
          <a:p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ученик 1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-Б класса</a:t>
            </a:r>
          </a:p>
          <a:p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Новофедоровской школы-лицея</a:t>
            </a:r>
          </a:p>
          <a:p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Сакского р-на Республики Крым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3164" y="194387"/>
            <a:ext cx="10506118" cy="15696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КОНТРОЛЬНО-ИЗМЕРИТЕЛЬНЫЙ АВТОПРИБОР: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84385" y="1952592"/>
            <a:ext cx="3634897" cy="26776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СПИДОМЕТР, ТАХОМЕТР, ВОЛЬТМЕТР,  ТОПЛИВОМЕР И</a:t>
            </a:r>
          </a:p>
          <a:p>
            <a:pPr algn="ctr"/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ТЕМПЕРАТУРНЫЙ КОНТРОЛЬ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4385" y="4768918"/>
            <a:ext cx="3634898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версия 2</a:t>
            </a:r>
          </a:p>
        </p:txBody>
      </p:sp>
    </p:spTree>
    <p:extLst>
      <p:ext uri="{BB962C8B-B14F-4D97-AF65-F5344CB8AC3E}">
        <p14:creationId xmlns:p14="http://schemas.microsoft.com/office/powerpoint/2010/main" val="15135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0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TFT LCD </a:t>
            </a:r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1312179"/>
            <a:ext cx="5999747" cy="1879466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1,44 дюйма, напряжение питания – 3,3 В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128×128 точек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65536 цветов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работает по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-протоколу.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21970" r="19158" b="17895"/>
          <a:stretch/>
        </p:blipFill>
        <p:spPr bwMode="auto">
          <a:xfrm>
            <a:off x="9533281" y="1312179"/>
            <a:ext cx="2113285" cy="1671653"/>
          </a:xfrm>
          <a:prstGeom prst="rect">
            <a:avLst/>
          </a:prstGeom>
          <a:ln w="25400"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17923" r="21287" b="20354"/>
          <a:stretch/>
        </p:blipFill>
        <p:spPr bwMode="auto">
          <a:xfrm>
            <a:off x="7063986" y="1306435"/>
            <a:ext cx="2017991" cy="1677397"/>
          </a:xfrm>
          <a:prstGeom prst="rect">
            <a:avLst/>
          </a:prstGeom>
          <a:ln w="25400"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Скругленный прямоугольник 11"/>
          <p:cNvSpPr/>
          <p:nvPr/>
        </p:nvSpPr>
        <p:spPr>
          <a:xfrm>
            <a:off x="625641" y="3390033"/>
            <a:ext cx="7523748" cy="3200772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Подключается к стандартным контактам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Pro Mini: MOSI, CS, CLK;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подключается к любому цифровому контакту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Требуется подключить две библиотеки: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Adafruit_GFX.h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(графическое отображение элементов на мониторе) и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Adafruit_ST7735.h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(взаимодействие с микросхемой, установленной на самом мониторе).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365" y="3676216"/>
            <a:ext cx="3366201" cy="262840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3420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0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датчика Холла в бензобаке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1312178"/>
            <a:ext cx="5145766" cy="5219251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Новая система ставится параллельно старой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Магнит крепится на поплавке, датчик Холла на опоре поплавка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Бесконтактное получение информации – отсутствие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механического износа контактов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 калибровки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Измеряет силу магнитного поля и передает показания на АЦП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 Mini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Чем меньше расстояние от магнита до датчика, тем меньше показания на АЦП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133" y="2077766"/>
            <a:ext cx="5744433" cy="350363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425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датчиков Холла А3144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25643" y="1078987"/>
            <a:ext cx="11020924" cy="3101127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Тахометр</a:t>
            </a:r>
            <a:endParaRPr 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Магнит крепится на шкиве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коленвала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Проход магнита (совершение одного оборота) фиксирует датчик Холла, установленный на кронштейне водяной помпы охлаждения.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блока микроконтроллера протянуто три провода: питание, земля и логический.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Pro Mini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логический провод приходит на вывод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работает в режиме внешнего прерывания (возникает при падении напряжения).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Показания количества оборотов снимаются каждые 500 миллисекунд и выводятся на монитор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5642" y="4417621"/>
            <a:ext cx="11020924" cy="2095768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Спидометр</a:t>
            </a:r>
            <a:endParaRPr 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Магнит крепится на внутреннем ободе колеса, как балансировочный грузик.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Прохождение магнита по кругу фиксирует датчик Холла на рулевой тяге автомобиля.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 блока микроконтроллера протянуто три провода: питание, земля и логический.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аппаратное прерывание на выводе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(срабатывает при падении напряжения).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Показания скорости рассчитываются по формуле и отображаются на мониторе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4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0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Измерение напряжения заряда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1460665"/>
            <a:ext cx="6652517" cy="5011387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измерения напряжения заряда требуется делитель напряжения, так как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 Mini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может работать с напряжением выше 5 В.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делителя напряжение попадает на аналоговый (АЦП) выход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 Mini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Полученное значение пересчитывается в вольты и умножается на понижающий коэффициент делителя напряжения.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Делитель напряжения собран на сопротивлениях 4,7 кОм и 10 кОм.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Понижающий коэффициент равен примерно 4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http://codius.ru/file/getimage/3f2b717d-d5a7-43b9-a4a5-8b57f0598d5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332" y="2291891"/>
            <a:ext cx="4015235" cy="298669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6584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Датчики температурного контроля 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1" y="1104405"/>
            <a:ext cx="8185850" cy="5581403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Температуру контролируют 3 температурных датчика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DS18B20: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двигателе, в контуре радиатора охладительной жидкости и в салоне автомобиля.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Микросхема датчика помещена в термоустойчивую и водонепроницаемую капсулу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нержавеющей стали, т. к. датчик используется под давлением и в агрессивной среде охладительной жидкости.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Диапазон измерения температур: -55 °C до +150 °C.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Разрешение измерения – 9-12 бит.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измерения составляет 0,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°C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точности 9 бит).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Датчики объединены в одну «гирлянду» и используют только один цифровой выход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 Mini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общее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Vdd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Микропроцессор контролирует допустимые температуры и выводит на информационную панель предупреждение в случае отклонения температур от нормы.</a:t>
            </a:r>
          </a:p>
        </p:txBody>
      </p:sp>
      <p:pic>
        <p:nvPicPr>
          <p:cNvPr id="6" name="Рисунок 5" descr="Картинки по запросу DS18B2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812" y="1104407"/>
            <a:ext cx="2741754" cy="2968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9923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Сенсорная кнопка</a:t>
            </a:r>
            <a:r>
              <a:rPr lang="en-US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переключения режима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1" y="1140029"/>
            <a:ext cx="8185850" cy="5296394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Сенсорная кнопка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ttp-223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 для переключения режима отображения показателей на информационной панели – при прикосновении принудительно отображаются показания температурных датчиков.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кнопку отпустить, то данные температуры перестают отображаться (в случае отклонения от нормы они отображаются автоматически).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Напряжение питания – 2-5,5 В.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Максимальное время срабатывания – 220 миллисекунд.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миниатюрным размерам (15</a:t>
            </a:r>
            <a:r>
              <a:rPr lang="ru-RU" sz="2400" dirty="0">
                <a:solidFill>
                  <a:schemeClr val="tx1"/>
                </a:solidFill>
              </a:rPr>
              <a:t>×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ru-RU" sz="2400" dirty="0">
                <a:solidFill>
                  <a:schemeClr val="tx1"/>
                </a:solidFill>
              </a:rPr>
              <a:t>×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мм) и большому радиусу действия – до 1 см, кнопка может устанавливаться под декоративными покрытиями и нормально работать через них.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4"/>
          <a:stretch/>
        </p:blipFill>
        <p:spPr>
          <a:xfrm>
            <a:off x="9018992" y="1491914"/>
            <a:ext cx="2627575" cy="19238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92" y="3788226"/>
            <a:ext cx="2627575" cy="248869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323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Подключение, запуск, эксплуатация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" y="1208724"/>
            <a:ext cx="3653617" cy="27400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Рисунок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50" y="1245884"/>
            <a:ext cx="3653617" cy="27400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4" name="Рисунок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" y="4011114"/>
            <a:ext cx="3653617" cy="27400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Рисунок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50" y="4042395"/>
            <a:ext cx="3653617" cy="27400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Скругленный прямоугольник 12"/>
          <p:cNvSpPr/>
          <p:nvPr/>
        </p:nvSpPr>
        <p:spPr>
          <a:xfrm>
            <a:off x="8574816" y="1425039"/>
            <a:ext cx="3071751" cy="4465122"/>
          </a:xfrm>
          <a:prstGeom prst="roundRect">
            <a:avLst>
              <a:gd name="adj" fmla="val 4453"/>
            </a:avLst>
          </a:prstGeom>
          <a:solidFill>
            <a:srgbClr val="92D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нормально отработала </a:t>
            </a:r>
            <a:b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 шести месяцев на реальном автомобиле!</a:t>
            </a:r>
          </a:p>
        </p:txBody>
      </p:sp>
    </p:spTree>
    <p:extLst>
      <p:ext uri="{BB962C8B-B14F-4D97-AF65-F5344CB8AC3E}">
        <p14:creationId xmlns:p14="http://schemas.microsoft.com/office/powerpoint/2010/main" val="39535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88756" y="320842"/>
            <a:ext cx="9935900" cy="5367439"/>
          </a:xfrm>
          <a:prstGeom prst="roundRect">
            <a:avLst>
              <a:gd name="adj" fmla="val 4453"/>
            </a:avLst>
          </a:prstGeom>
          <a:solidFill>
            <a:schemeClr val="accent5">
              <a:lumMod val="50000"/>
              <a:alpha val="6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ru-RU" sz="1400" b="1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ru-RU" sz="36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Робототехника и программирование – увлекательные занятия, которые могут стать профессией на всю жизнь.</a:t>
            </a:r>
          </a:p>
          <a:p>
            <a:pPr>
              <a:spcAft>
                <a:spcPts val="1200"/>
              </a:spcAft>
            </a:pPr>
            <a:r>
              <a:rPr lang="ru-RU" sz="36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этими направлениями – будущее!</a:t>
            </a:r>
          </a:p>
          <a:p>
            <a:r>
              <a:rPr lang="ru-RU" sz="36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 пока удалось создать и модернизировать полезный прибор учета и контроля для автомобиля и – самое главное – узнать много нового, поскольку пришлось изучить много разной литературы.</a:t>
            </a:r>
          </a:p>
          <a:p>
            <a:pPr lvl="0"/>
            <a:endParaRPr lang="ru-RU" sz="36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32946" y="5913912"/>
            <a:ext cx="7066549" cy="775646"/>
          </a:xfrm>
          <a:prstGeom prst="roundRect">
            <a:avLst>
              <a:gd name="adj" fmla="val 4453"/>
            </a:avLst>
          </a:prstGeom>
          <a:solidFill>
            <a:schemeClr val="accent5">
              <a:lumMod val="50000"/>
              <a:alpha val="65000"/>
            </a:schemeClr>
          </a:solidFill>
          <a:ln>
            <a:solidFill>
              <a:schemeClr val="accent1">
                <a:shade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8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48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  <a:p>
            <a:pPr lvl="0"/>
            <a:endParaRPr lang="ru-RU" sz="48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22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1509"/>
            <a:ext cx="10920663" cy="701731"/>
          </a:xfr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АВТОМАТИЗАЦИЯ И РОБОТИЗАЦИЯ</a:t>
            </a:r>
          </a:p>
        </p:txBody>
      </p:sp>
      <p:pic>
        <p:nvPicPr>
          <p:cNvPr id="1026" name="Picture 2" descr="https://cdn.bfm.ru/news/maindocumentphoto/2017/12/26/1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4" r="3043"/>
          <a:stretch/>
        </p:blipFill>
        <p:spPr bwMode="auto">
          <a:xfrm>
            <a:off x="838200" y="1690688"/>
            <a:ext cx="6044540" cy="475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7077694" y="1674421"/>
            <a:ext cx="4681169" cy="4774505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То, что раньше казалось нереальным, сегодня становится нашей повседневной жизнью.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Роботы и системы автоматизации активно развиваются и применяются во многих сферах нашей жизни и промышленности, освобождая людей для творческих профессий.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программирование систем автоматизаций становится сегодня одним из главных направлений развития народного хозяйства.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16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1509"/>
            <a:ext cx="10920663" cy="701731"/>
          </a:xfr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АВТОМАТИЗАЦИЯ И РОБОТИЗАЦИЯ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13860" y="1553663"/>
            <a:ext cx="7745002" cy="2472072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Роботы умеют бегать, прыгать, выполнять сложную и опасную работу.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 обработки информации у них отличается в сотни или даже тысячи раз по сравнению с человеческой.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умеют говорить, понимать речь и исключают фактор «человеческой ошибки».</a:t>
            </a:r>
          </a:p>
        </p:txBody>
      </p:sp>
      <p:pic>
        <p:nvPicPr>
          <p:cNvPr id="3078" name="Picture 6" descr="Похожее изображени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" r="11392" b="9772"/>
          <a:stretch/>
        </p:blipFill>
        <p:spPr bwMode="auto">
          <a:xfrm>
            <a:off x="838200" y="4205579"/>
            <a:ext cx="3002668" cy="192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кругленный прямоугольник 8"/>
          <p:cNvSpPr/>
          <p:nvPr/>
        </p:nvSpPr>
        <p:spPr>
          <a:xfrm>
            <a:off x="4013860" y="4205579"/>
            <a:ext cx="7745001" cy="2196000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Компьютеры и системы автоматизации используются в промышленных и бытовых целях.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них очень сложно представить не только наше будущее, но и настоящее.</a:t>
            </a:r>
          </a:p>
        </p:txBody>
      </p:sp>
      <p:pic>
        <p:nvPicPr>
          <p:cNvPr id="3080" name="Picture 8" descr="Похожее изображени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4"/>
          <a:stretch/>
        </p:blipFill>
        <p:spPr bwMode="auto">
          <a:xfrm>
            <a:off x="838201" y="1553663"/>
            <a:ext cx="3000032" cy="208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r="9903"/>
          <a:stretch/>
        </p:blipFill>
        <p:spPr>
          <a:xfrm>
            <a:off x="7005732" y="1260173"/>
            <a:ext cx="4619501" cy="420274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25642" y="190461"/>
            <a:ext cx="11020925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НОВАЯ ПАНЕЛЬ ПРИБОРОВ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1" y="1093650"/>
            <a:ext cx="5693214" cy="1560327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установки новой торпеды на автобусе из-за несовместимости перестали корректно работать: спидометр, тахометр и датчик топлива.</a:t>
            </a:r>
          </a:p>
        </p:txBody>
      </p:sp>
      <p:sp>
        <p:nvSpPr>
          <p:cNvPr id="6" name="Стрелка вправо 5"/>
          <p:cNvSpPr/>
          <p:nvPr/>
        </p:nvSpPr>
        <p:spPr>
          <a:xfrm rot="19792634">
            <a:off x="6364999" y="3842642"/>
            <a:ext cx="3157767" cy="1033642"/>
          </a:xfrm>
          <a:prstGeom prst="rightArrow">
            <a:avLst/>
          </a:prstGeom>
          <a:solidFill>
            <a:srgbClr val="92D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Вот как получилось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25641" y="2743883"/>
            <a:ext cx="5693214" cy="1484272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Пришлось создавать самодельную контрольно-измерительную систему на основе микроконтроллера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Pro Mini 328p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5640" y="4359464"/>
            <a:ext cx="5693215" cy="1523737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Полугодовое испытание системы, установленной на автобусе, показало точность расчетов при проектировании и надежность работы системы в целом.</a:t>
            </a:r>
          </a:p>
        </p:txBody>
      </p:sp>
    </p:spTree>
    <p:extLst>
      <p:ext uri="{BB962C8B-B14F-4D97-AF65-F5344CB8AC3E}">
        <p14:creationId xmlns:p14="http://schemas.microsoft.com/office/powerpoint/2010/main" val="212749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21509"/>
            <a:ext cx="10920663" cy="701731"/>
          </a:xfr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C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ПРИНЦИПИАЛЬНАЯ СХЕМА ПРИБОРА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8" y="1347956"/>
            <a:ext cx="8551525" cy="529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0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Pro Mini</a:t>
            </a:r>
            <a:endParaRPr lang="ru-RU" sz="4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985653"/>
            <a:ext cx="7651459" cy="5666716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компактной плате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цифровых входов/выходов (из них 6 - ШИМ);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аналоговых входов, кварцевый резонатор, кнопка сброса;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рабочее напряжение — 5 В;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внешнее напряжение питания (RAW) — 5–12 В;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тактовая частота —16 МГц;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 ATmega328p;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максимальный ток одного вывода — 40 мА;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-память 16 КБ (из которых 2 КБ используется загрузчиком);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оперативная память (SRAM) — 1 КБ;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EEPROM — 512 байт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размеры платы – 3,3</a:t>
            </a:r>
            <a:r>
              <a:rPr lang="ru-RU" sz="2000" dirty="0">
                <a:solidFill>
                  <a:schemeClr val="tx1"/>
                </a:solidFill>
              </a:rPr>
              <a:t>×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1,8 см.</a:t>
            </a:r>
          </a:p>
          <a:p>
            <a:pPr>
              <a:spcAft>
                <a:spcPts val="1200"/>
              </a:spcAft>
            </a:pP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040" y="985653"/>
            <a:ext cx="3187527" cy="566671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05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Датчики Холла: </a:t>
            </a:r>
            <a:r>
              <a:rPr lang="en-US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A3144</a:t>
            </a:r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AH3503</a:t>
            </a:r>
            <a:endParaRPr lang="ru-RU" sz="4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3" y="1078988"/>
            <a:ext cx="8162926" cy="2583396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A3144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цифровая униполярная «кнопка»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закрывается от северного поля магнита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срабатывании дает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GND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сигнальной ножке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питание – 3-7В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подсчёта количества оборотов колеса и двигателя.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788569" y="2454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788569" y="7026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464" y="1159879"/>
            <a:ext cx="2704854" cy="220896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465" y="3931482"/>
            <a:ext cx="2704854" cy="258190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Скругленный прямоугольник 12"/>
          <p:cNvSpPr/>
          <p:nvPr/>
        </p:nvSpPr>
        <p:spPr>
          <a:xfrm>
            <a:off x="625642" y="3931482"/>
            <a:ext cx="8162926" cy="2581907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AH3503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аналоговый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биполярный(реагирует на оба полюса магнита)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подносить одним полюсом, то показание на АЦП будет падать, а если другим, то – расти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питание – 3-7В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 для определения положения поплавка в баке.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7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 питания и модуль прошивки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25642" y="1312179"/>
            <a:ext cx="7202905" cy="2618554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 питания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стабилизирует напряжение питания от аккумулятора автомобиля до 9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может выдавать до 2 А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 для питания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Arduino Pro Mini,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монитора и датчиков.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25642" y="4195545"/>
            <a:ext cx="7202905" cy="2453908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прошивки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CP2104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 дополняет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Pro Mini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интерфейсом связи с компьютером для изменения прошивки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подключается к компьютеру через микро-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Рисунок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888" y="4195545"/>
            <a:ext cx="3280366" cy="245390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3" name="Рисунок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887" y="1312178"/>
            <a:ext cx="3280366" cy="2618554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93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5642" y="190461"/>
            <a:ext cx="11020925" cy="7694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Магниты и модуль согласования уровней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25642" y="1312179"/>
            <a:ext cx="7202905" cy="2618554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ru-RU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Ниодимовые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магниты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сверхмощные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покрыты защитной оболочкой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малый размер – 8х2 мм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выполнены в форме кольца – удобно надежно крепить на быстровращающихся поверхностях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используются для управления датчиками Холла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25642" y="4195545"/>
            <a:ext cx="7202905" cy="2453908"/>
          </a:xfrm>
          <a:prstGeom prst="roundRect">
            <a:avLst>
              <a:gd name="adj" fmla="val 4453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Двусторонний конвертор уровней 5 В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3,3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нужен для согласования уровней напряжения логических сигналов: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MOSI, CS, CLK, RS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 подключении к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 Mini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монитора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177" y="4195545"/>
            <a:ext cx="3535390" cy="245390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0" name="Рисунок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177" y="1282241"/>
            <a:ext cx="3535390" cy="261692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40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</TotalTime>
  <Words>1134</Words>
  <Application>Microsoft Office PowerPoint</Application>
  <PresentationFormat>Широкоэкранный</PresentationFormat>
  <Paragraphs>124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АВТОМАТИЗАЦИЯ И РОБОТИЗАЦИЯ</vt:lpstr>
      <vt:lpstr>АВТОМАТИЗАЦИЯ И РОБОТИЗАЦИЯ</vt:lpstr>
      <vt:lpstr>Презентация PowerPoint</vt:lpstr>
      <vt:lpstr>ПРИНЦИПИАЛЬНАЯ СХЕМА ПРИБОРА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</dc:creator>
  <cp:lastModifiedBy>Den</cp:lastModifiedBy>
  <cp:revision>314</cp:revision>
  <dcterms:created xsi:type="dcterms:W3CDTF">2018-11-19T16:08:35Z</dcterms:created>
  <dcterms:modified xsi:type="dcterms:W3CDTF">2022-12-03T04:27:03Z</dcterms:modified>
</cp:coreProperties>
</file>